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15"/>
  </p:notesMasterIdLst>
  <p:handoutMasterIdLst>
    <p:handoutMasterId r:id="rId16"/>
  </p:handoutMasterIdLst>
  <p:sldIdLst>
    <p:sldId id="256" r:id="rId4"/>
    <p:sldId id="775" r:id="rId5"/>
    <p:sldId id="271" r:id="rId6"/>
    <p:sldId id="870" r:id="rId7"/>
    <p:sldId id="928" r:id="rId8"/>
    <p:sldId id="842" r:id="rId9"/>
    <p:sldId id="927" r:id="rId10"/>
    <p:sldId id="836" r:id="rId11"/>
    <p:sldId id="837" r:id="rId12"/>
    <p:sldId id="925" r:id="rId13"/>
    <p:sldId id="838" r:id="rId14"/>
  </p:sldIdLst>
  <p:sldSz cx="9144000" cy="6858000" type="screen4x3"/>
  <p:notesSz cx="7099300" cy="10234930"/>
  <p:custDataLst>
    <p:tags r:id="rId20"/>
  </p:custDataLst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FFFFFF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FFFFFF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FFFFFF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FFFFFF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FFFFFF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FFFFFF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FFFFFF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FFFFFF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rgbClr val="FFFFFF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2FDB2607-1784-4EEB-B798-7EB5836EED8A}">
        <p14:showMediaCtrls xmlns:p14="http://schemas.microsoft.com/office/powerpoint/2010/main" val="1"/>
      </p:ext>
    </p:extLst>
  </p:showPr>
  <p:clrMru>
    <a:srgbClr val="339966"/>
    <a:srgbClr val="00FF00"/>
    <a:srgbClr val="FF66F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 horzBarState="maximized">
    <p:restoredLeft sz="16257"/>
    <p:restoredTop sz="94605"/>
  </p:normalViewPr>
  <p:slideViewPr>
    <p:cSldViewPr showGuides="1">
      <p:cViewPr varScale="1">
        <p:scale>
          <a:sx n="115" d="100"/>
          <a:sy n="115" d="100"/>
        </p:scale>
        <p:origin x="222" y="69"/>
      </p:cViewPr>
      <p:guideLst>
        <p:guide orient="horz" pos="2160"/>
        <p:guide pos="28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482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0" Type="http://schemas.openxmlformats.org/officeDocument/2006/relationships/tags" Target="tags/tag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l" defTabSz="990600" eaLnBrk="0" hangingPunct="0">
              <a:defRPr sz="1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906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0" hangingPunct="0">
              <a:defRPr sz="1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906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l" defTabSz="990600" eaLnBrk="0" hangingPunct="0">
              <a:defRPr sz="1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906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0" hangingPunct="0">
              <a:defRPr sz="1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906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142BDF0-7A80-4EB6-B91C-E01364AFD25F}" type="slidenum">
              <a:rPr kumimoji="0" lang="zh-CN" altLang="en-US" sz="13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l" defTabSz="990600" eaLnBrk="0" hangingPunct="0">
              <a:defRPr sz="1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906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0" hangingPunct="0">
              <a:defRPr sz="1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906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100" name="Rectangle 4"/>
          <p:cNvSpPr>
            <a:spLocks noTextEdit="1"/>
          </p:cNvSpPr>
          <p:nvPr>
            <p:ph type="sldImg"/>
          </p:nvPr>
        </p:nvSpPr>
        <p:spPr>
          <a:xfrm>
            <a:off x="990600" y="768350"/>
            <a:ext cx="5118100" cy="3836988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l" defTabSz="990600" eaLnBrk="0" hangingPunct="0">
              <a:defRPr sz="1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906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0" hangingPunct="0">
              <a:defRPr sz="13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906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C76BC4C-6B8A-4161-9838-9A98F75BF97D}" type="slidenum">
              <a:rPr kumimoji="0" lang="zh-CN" altLang="en-US" sz="13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kumimoji="0" lang="en-US" altLang="zh-CN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宋体" panose="02010600030101010101" pitchFamily="2" charset="-122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2051" name="Group 3"/>
            <p:cNvGrpSpPr/>
            <p:nvPr/>
          </p:nvGrpSpPr>
          <p:grpSpPr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2054" name="Group 6"/>
            <p:cNvGrpSpPr/>
            <p:nvPr/>
          </p:nvGrpSpPr>
          <p:grpSpPr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836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 fontAlgn="base"/>
            <a:r>
              <a:rPr lang="zh-CN" altLang="en-US" strike="noStrike" noProof="0" smtClean="0"/>
              <a:t>单击此处编辑母版标题样式</a:t>
            </a:r>
            <a:endParaRPr lang="zh-CN" altLang="en-US" strike="noStrike" noProof="0" smtClean="0"/>
          </a:p>
        </p:txBody>
      </p:sp>
      <p:sp>
        <p:nvSpPr>
          <p:cNvPr id="2836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 fontAlgn="base"/>
            <a:r>
              <a:rPr lang="zh-CN" altLang="en-US" strike="noStrike" noProof="0" smtClean="0"/>
              <a:t>单击此处编辑母版副标题样式</a:t>
            </a:r>
            <a:endParaRPr lang="zh-CN" altLang="en-US" strike="noStrike" noProof="0" smtClean="0"/>
          </a:p>
        </p:txBody>
      </p:sp>
      <p:sp>
        <p:nvSpPr>
          <p:cNvPr id="2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5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B992035-34A1-4533-A536-D1F9D75553A6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5E81F5-2F1D-4A23-B5FD-BBBA01169528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5E81F5-2F1D-4A23-B5FD-BBBA01169528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 hasCustomPrompt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5E81F5-2F1D-4A23-B5FD-BBBA01169528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2051" name="Group 3"/>
            <p:cNvGrpSpPr/>
            <p:nvPr/>
          </p:nvGrpSpPr>
          <p:grpSpPr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2054" name="Group 6"/>
            <p:cNvGrpSpPr/>
            <p:nvPr/>
          </p:nvGrpSpPr>
          <p:grpSpPr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2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algn="ctr"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rgbClr val="FFFFFF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algn="ctr"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836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 fontAlgn="base"/>
            <a:r>
              <a:rPr lang="zh-CN" altLang="en-US" strike="noStrike" noProof="0" smtClean="0"/>
              <a:t>单击此处编辑母版标题样式</a:t>
            </a:r>
            <a:endParaRPr lang="zh-CN" altLang="en-US" strike="noStrike" noProof="0" smtClean="0"/>
          </a:p>
        </p:txBody>
      </p:sp>
      <p:sp>
        <p:nvSpPr>
          <p:cNvPr id="2836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 fontAlgn="base"/>
            <a:r>
              <a:rPr lang="zh-CN" altLang="en-US" strike="noStrike" noProof="0" smtClean="0"/>
              <a:t>单击此处编辑母版副标题样式</a:t>
            </a:r>
            <a:endParaRPr lang="zh-CN" altLang="en-US" strike="noStrike" noProof="0" smtClean="0"/>
          </a:p>
        </p:txBody>
      </p:sp>
      <p:sp>
        <p:nvSpPr>
          <p:cNvPr id="2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5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B992035-34A1-4533-A536-D1F9D75553A6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5E81F5-2F1D-4A23-B5FD-BBBA01169528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5E81F5-2F1D-4A23-B5FD-BBBA01169528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5E81F5-2F1D-4A23-B5FD-BBBA01169528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5E81F5-2F1D-4A23-B5FD-BBBA01169528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5E81F5-2F1D-4A23-B5FD-BBBA01169528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5E81F5-2F1D-4A23-B5FD-BBBA01169528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5E81F5-2F1D-4A23-B5FD-BBBA01169528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5E81F5-2F1D-4A23-B5FD-BBBA01169528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5E81F5-2F1D-4A23-B5FD-BBBA01169528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5E81F5-2F1D-4A23-B5FD-BBBA01169528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5E81F5-2F1D-4A23-B5FD-BBBA01169528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 hasCustomPrompt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5E81F5-2F1D-4A23-B5FD-BBBA01169528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5E81F5-2F1D-4A23-B5FD-BBBA01169528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5E81F5-2F1D-4A23-B5FD-BBBA01169528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5E81F5-2F1D-4A23-B5FD-BBBA01169528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5E81F5-2F1D-4A23-B5FD-BBBA01169528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5E81F5-2F1D-4A23-B5FD-BBBA01169528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5E81F5-2F1D-4A23-B5FD-BBBA01169528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5E81F5-2F1D-4A23-B5FD-BBBA01169528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3" name="Rectangle 9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34" name="Rectangle 10"/>
          <p:cNvSpPr>
            <a:spLocks noGrp="1"/>
          </p:cNvSpPr>
          <p:nvPr>
            <p:ph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826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l"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26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26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5E81F5-2F1D-4A23-B5FD-BBBA01169528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algn="ctr"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3" name="Rectangle 9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34" name="Rectangle 10"/>
          <p:cNvSpPr>
            <a:spLocks noGrp="1"/>
          </p:cNvSpPr>
          <p:nvPr>
            <p:ph type="body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826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l"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26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26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35E81F5-2F1D-4A23-B5FD-BBBA01169528}" type="slidenum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Rectangle 4"/>
          <p:cNvSpPr>
            <a:spLocks noGrp="1"/>
          </p:cNvSpPr>
          <p:nvPr>
            <p:ph type="ctrTitle"/>
          </p:nvPr>
        </p:nvSpPr>
        <p:spPr>
          <a:xfrm>
            <a:off x="827405" y="333375"/>
            <a:ext cx="7772400" cy="1750695"/>
          </a:xfrm>
          <a:ln/>
        </p:spPr>
        <p:txBody>
          <a:bodyPr vert="horz" wrap="square" lIns="91440" tIns="45720" rIns="91440" bIns="45720" anchor="b" anchorCtr="0"/>
          <a:p>
            <a:pPr algn="ctr" eaLnBrk="1" hangingPunct="1">
              <a:buClrTx/>
              <a:buSzTx/>
              <a:buFontTx/>
              <a:buNone/>
            </a:pPr>
            <a:r>
              <a:rPr lang="en-US" sz="5400" b="1" kern="1200" dirty="0">
                <a:latin typeface="Times New Roman" panose="02020603050405020304" pitchFamily="18" charset="0"/>
                <a:ea typeface="微软雅黑" panose="020B0503020204020204" pitchFamily="34" charset="-122"/>
                <a:cs typeface="+mj-cs"/>
              </a:rPr>
              <a:t>XXXXXXXXXXXX</a:t>
            </a:r>
            <a:r>
              <a:rPr lang="zh-CN" altLang="en-US" sz="5400" b="1" kern="1200" dirty="0">
                <a:latin typeface="Times New Roman" panose="02020603050405020304" pitchFamily="18" charset="0"/>
                <a:ea typeface="微软雅黑" panose="020B0503020204020204" pitchFamily="34" charset="-122"/>
                <a:cs typeface="+mj-cs"/>
              </a:rPr>
              <a:t>工法</a:t>
            </a:r>
            <a:endParaRPr lang="zh-CN" altLang="en-US" sz="5400" b="1" kern="1200" dirty="0">
              <a:latin typeface="Times New Roman" panose="02020603050405020304" pitchFamily="18" charset="0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5123" name="Rectangle 5"/>
          <p:cNvSpPr txBox="1"/>
          <p:nvPr/>
        </p:nvSpPr>
        <p:spPr>
          <a:xfrm>
            <a:off x="1835785" y="3816350"/>
            <a:ext cx="5661660" cy="2491105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zh-CN" altLang="en-US" sz="32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申报单位：</a:t>
            </a:r>
            <a:r>
              <a:rPr lang="en-US" altLang="zh-CN" sz="32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</a:t>
            </a:r>
            <a:endParaRPr lang="en-US" altLang="zh-CN" sz="32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zh-CN" altLang="en-US" sz="32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zh-CN" altLang="en-US" sz="32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汇报人：</a:t>
            </a:r>
            <a:r>
              <a:rPr lang="en-US" altLang="zh-CN" sz="32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en-US" altLang="zh-CN" sz="32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n-US" altLang="zh-CN" sz="32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zh-CN" altLang="en-US" sz="32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</a:t>
            </a:r>
            <a:r>
              <a:rPr lang="en-US" altLang="zh-CN" sz="32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O</a:t>
            </a:r>
            <a:r>
              <a:rPr lang="zh-CN" altLang="en-US" sz="32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二二年</a:t>
            </a:r>
            <a:r>
              <a:rPr lang="en-US" altLang="zh-CN" sz="32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XX</a:t>
            </a:r>
            <a:r>
              <a:rPr lang="zh-CN" altLang="en-US" sz="32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月</a:t>
            </a:r>
            <a:endParaRPr lang="en-US" altLang="zh-CN" sz="3200" b="1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algn="ctr">
              <a:buNone/>
            </a:pPr>
            <a:r>
              <a:rPr lang="en-US" sz="36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XXXXXXXXXXXXXX</a:t>
            </a:r>
            <a:r>
              <a:rPr lang="zh-CN" altLang="en-US" sz="36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工法</a:t>
            </a:r>
            <a:endParaRPr lang="zh-CN" altLang="en-US" sz="360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6386" name="内容占位符 2"/>
          <p:cNvSpPr>
            <a:spLocks noGrp="1"/>
          </p:cNvSpPr>
          <p:nvPr>
            <p:ph idx="1" hasCustomPrompt="1"/>
          </p:nvPr>
        </p:nvSpPr>
        <p:spPr>
          <a:xfrm>
            <a:off x="1258888" y="2017713"/>
            <a:ext cx="6842125" cy="4114800"/>
          </a:xfrm>
        </p:spPr>
        <p:txBody>
          <a:bodyPr vert="horz" wrap="square" lIns="91440" tIns="45720" rIns="91440" bIns="45720" anchor="t" anchorCtr="0"/>
          <a:p>
            <a:pPr marL="0" indent="0" algn="ctr">
              <a:buNone/>
            </a:pPr>
            <a:r>
              <a:rPr lang="zh-CN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查新报告</a:t>
            </a:r>
            <a:endParaRPr lang="en-US" altLang="zh-CN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marL="0" indent="0" algn="ctr">
              <a:buNone/>
            </a:pPr>
            <a:endParaRPr lang="en-US" altLang="zh-CN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CN" altLang="en-US" sz="20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查新结论和盖章页图片</a:t>
            </a:r>
            <a:endParaRPr lang="zh-CN" altLang="en-US" sz="200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b" anchorCtr="0"/>
          <a:p>
            <a:pPr algn="ctr">
              <a:buNone/>
            </a:pPr>
            <a:r>
              <a:rPr lang="en-US" sz="36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XXXXXXXXXXXXXXX</a:t>
            </a:r>
            <a:r>
              <a:rPr lang="zh-CN" altLang="en-US" sz="36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工法</a:t>
            </a:r>
            <a:endParaRPr lang="zh-CN" altLang="en-US" sz="360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6386" name="内容占位符 2"/>
          <p:cNvSpPr>
            <a:spLocks noGrp="1"/>
          </p:cNvSpPr>
          <p:nvPr>
            <p:ph idx="1" hasCustomPrompt="1"/>
          </p:nvPr>
        </p:nvSpPr>
        <p:spPr>
          <a:xfrm>
            <a:off x="1258888" y="2017713"/>
            <a:ext cx="6842125" cy="4114800"/>
          </a:xfrm>
          <a:ln/>
        </p:spPr>
        <p:txBody>
          <a:bodyPr vert="horz" wrap="square" lIns="91440" tIns="45720" rIns="91440" bIns="45720" anchor="t" anchorCtr="0"/>
          <a:p>
            <a:pPr marL="0" indent="0" algn="ctr">
              <a:buNone/>
            </a:pPr>
            <a:r>
              <a:rPr lang="zh-CN" altLang="en-US" b="1" dirty="0">
                <a:solidFill>
                  <a:schemeClr val="tx2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专利展示</a:t>
            </a:r>
            <a:endParaRPr lang="en-US" altLang="zh-CN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marL="0" indent="0" algn="ctr">
              <a:buNone/>
            </a:pPr>
            <a:endParaRPr lang="en-US" altLang="zh-CN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CN" altLang="en-US" sz="20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专利证书图片</a:t>
            </a:r>
            <a:endParaRPr lang="zh-CN" altLang="en-US" sz="200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Rectangle 2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165975" cy="1462087"/>
          </a:xfrm>
          <a:ln/>
        </p:spPr>
        <p:txBody>
          <a:bodyPr vert="horz" wrap="square" lIns="91440" tIns="45720" rIns="91440" bIns="45720" anchor="b" anchorCtr="0"/>
          <a:p>
            <a:pPr algn="ctr" eaLnBrk="1" hangingPunct="1">
              <a:buNone/>
            </a:pPr>
            <a:r>
              <a:rPr lang="zh-CN" altLang="en-US" sz="36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工法汇报内容</a:t>
            </a:r>
            <a:endParaRPr lang="zh-CN" altLang="en-US" sz="3600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893955" name="Rectangle 3"/>
          <p:cNvSpPr>
            <a:spLocks noGrp="1" noChangeArrowheads="1"/>
          </p:cNvSpPr>
          <p:nvPr>
            <p:ph idx="1" hasCustomPrompt="1"/>
          </p:nvPr>
        </p:nvSpPr>
        <p:spPr>
          <a:xfrm>
            <a:off x="1331913" y="2205038"/>
            <a:ext cx="6408738" cy="45085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工法简介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工法的实用性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工法的效益性</a:t>
            </a:r>
            <a:endParaRPr kumimoji="0" lang="zh-CN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查新报告</a:t>
            </a:r>
            <a:endParaRPr kumimoji="0" lang="zh-CN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专利展示</a:t>
            </a:r>
            <a:endParaRPr kumimoji="0" lang="zh-CN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b" anchorCtr="0"/>
          <a:p>
            <a:pPr algn="ctr" eaLnBrk="1" hangingPunct="1">
              <a:buNone/>
            </a:pPr>
            <a:r>
              <a:rPr lang="en-US" sz="36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XXXXXXXXXXXXX</a:t>
            </a:r>
            <a:r>
              <a:rPr lang="zh-CN" altLang="en-US" sz="36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工法</a:t>
            </a:r>
            <a:endParaRPr lang="zh-CN" altLang="en-US" sz="3600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89796" name="Rectangle 4"/>
          <p:cNvSpPr>
            <a:spLocks noGrp="1" noChangeArrowheads="1"/>
          </p:cNvSpPr>
          <p:nvPr>
            <p:ph idx="1" hasCustomPrompt="1"/>
          </p:nvPr>
        </p:nvSpPr>
        <p:spPr>
          <a:xfrm>
            <a:off x="755650" y="2636838"/>
            <a:ext cx="7777163" cy="4032250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539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一、</a:t>
            </a:r>
            <a:r>
              <a:rPr kumimoji="0" lang="zh-CN" altLang="zh-CN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主要</a:t>
            </a:r>
            <a:r>
              <a:rPr kumimoji="0" lang="zh-CN" altLang="zh-CN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完成</a:t>
            </a:r>
            <a:r>
              <a:rPr kumimoji="0" lang="zh-CN" altLang="zh-CN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单位</a:t>
            </a: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：</a:t>
            </a:r>
            <a:endParaRPr kumimoji="0" lang="zh-CN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539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539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二、关键技术</a:t>
            </a:r>
            <a:r>
              <a:rPr kumimoji="0" lang="en-US" altLang="zh-CN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endParaRPr kumimoji="0" lang="zh-CN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539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539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539750" algn="just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三、工法特点</a:t>
            </a:r>
            <a:r>
              <a:rPr kumimoji="0" lang="en-US" altLang="zh-CN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endParaRPr kumimoji="0" lang="zh-CN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195" name="Rectangle 7"/>
          <p:cNvSpPr/>
          <p:nvPr/>
        </p:nvSpPr>
        <p:spPr>
          <a:xfrm>
            <a:off x="395288" y="1833563"/>
            <a:ext cx="8280400" cy="71755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algn="ctr">
              <a:buSzTx/>
            </a:pPr>
            <a:r>
              <a:rPr lang="zh-CN" altLang="en-US" sz="3200" b="1" dirty="0">
                <a:solidFill>
                  <a:schemeClr val="tx2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工法简介</a:t>
            </a:r>
            <a:endParaRPr lang="zh-CN" altLang="en-US" sz="3200" b="1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b" anchorCtr="0"/>
          <a:p>
            <a:pPr algn="ctr" eaLnBrk="1" hangingPunct="1">
              <a:buNone/>
            </a:pPr>
            <a:r>
              <a:rPr lang="en-US" altLang="zh-CN" sz="36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XXXXXXXXXXXXX</a:t>
            </a:r>
            <a:r>
              <a:rPr lang="zh-CN" altLang="en-US" sz="36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工法</a:t>
            </a:r>
            <a:endParaRPr lang="zh-CN" altLang="en-US" sz="3600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89796" name="Rectangle 4"/>
          <p:cNvSpPr>
            <a:spLocks noGrp="1" noChangeArrowheads="1"/>
          </p:cNvSpPr>
          <p:nvPr>
            <p:ph idx="1" hasCustomPrompt="1"/>
          </p:nvPr>
        </p:nvSpPr>
        <p:spPr>
          <a:xfrm>
            <a:off x="468630" y="1904365"/>
            <a:ext cx="8280400" cy="4620260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539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四、工艺原理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     </a:t>
            </a:r>
            <a:endParaRPr kumimoji="0" lang="zh-CN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53975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53975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53975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53975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algn="ctr" eaLnBrk="1" hangingPunct="1">
              <a:buNone/>
            </a:pPr>
            <a:r>
              <a:rPr lang="en-US" altLang="zh-CN" sz="36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XXXXXXXXXXXXX</a:t>
            </a:r>
            <a:r>
              <a:rPr lang="zh-CN" altLang="en-US" sz="36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工法</a:t>
            </a:r>
            <a:endParaRPr lang="zh-CN" altLang="en-US" sz="3600" b="1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289796" name="Rectangle 4"/>
          <p:cNvSpPr>
            <a:spLocks noGrp="1" noChangeArrowheads="1"/>
          </p:cNvSpPr>
          <p:nvPr>
            <p:ph idx="1" hasCustomPrompt="1"/>
          </p:nvPr>
        </p:nvSpPr>
        <p:spPr>
          <a:xfrm>
            <a:off x="468630" y="1904365"/>
            <a:ext cx="8280400" cy="4620260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539750" algn="l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四、工艺原理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     </a:t>
            </a:r>
            <a:endParaRPr kumimoji="0" lang="zh-CN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53975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53975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53975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53975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b" anchorCtr="0"/>
          <a:p>
            <a:pPr algn="ctr">
              <a:buNone/>
            </a:pPr>
            <a:r>
              <a:rPr lang="en-US" altLang="zh-CN" sz="36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XXXXXXXXXXXXXX</a:t>
            </a:r>
            <a:r>
              <a:rPr lang="zh-CN" altLang="en-US" sz="36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工法</a:t>
            </a:r>
            <a:endParaRPr lang="zh-CN" altLang="en-US" sz="360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9219" name="内容占位符 2"/>
          <p:cNvSpPr>
            <a:spLocks noGrp="1" noChangeAspect="1"/>
          </p:cNvSpPr>
          <p:nvPr>
            <p:ph idx="1" hasCustomPrompt="1"/>
          </p:nvPr>
        </p:nvSpPr>
        <p:spPr>
          <a:xfrm>
            <a:off x="539750" y="1773238"/>
            <a:ext cx="7920038" cy="4287838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</a:t>
            </a: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、施工照片</a:t>
            </a:r>
            <a:endParaRPr kumimoji="0" lang="zh-CN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algn="ctr">
              <a:buNone/>
            </a:pPr>
            <a:r>
              <a:rPr lang="en-US" altLang="zh-CN" sz="36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XXXXXXXXXXXXXX</a:t>
            </a:r>
            <a:r>
              <a:rPr lang="zh-CN" altLang="en-US" sz="36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工法</a:t>
            </a:r>
            <a:endParaRPr lang="zh-CN" altLang="en-US" sz="360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9219" name="内容占位符 2"/>
          <p:cNvSpPr>
            <a:spLocks noGrp="1" noChangeAspect="1"/>
          </p:cNvSpPr>
          <p:nvPr>
            <p:ph idx="1" hasCustomPrompt="1"/>
          </p:nvPr>
        </p:nvSpPr>
        <p:spPr>
          <a:xfrm>
            <a:off x="539750" y="1773238"/>
            <a:ext cx="7920038" cy="4287838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</a:t>
            </a: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、施工照片</a:t>
            </a:r>
            <a:endParaRPr kumimoji="0" lang="zh-CN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b" anchorCtr="0"/>
          <a:p>
            <a:pPr algn="ctr">
              <a:buNone/>
            </a:pPr>
            <a:r>
              <a:rPr lang="en-US" sz="36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XXXXXXXXXXXXXX</a:t>
            </a:r>
            <a:r>
              <a:rPr lang="zh-CN" altLang="en-US" sz="3600" b="1" dirty="0">
                <a:latin typeface="Times New Roman" panose="02020603050405020304" pitchFamily="18" charset="0"/>
                <a:ea typeface="微软雅黑" panose="020B0503020204020204" pitchFamily="34" charset="-122"/>
              </a:rPr>
              <a:t>工法</a:t>
            </a:r>
            <a:endParaRPr lang="zh-CN" altLang="en-US" sz="360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13315" name="内容占位符 2"/>
          <p:cNvSpPr>
            <a:spLocks noGrp="1"/>
          </p:cNvSpPr>
          <p:nvPr>
            <p:ph idx="1" hasCustomPrompt="1"/>
          </p:nvPr>
        </p:nvSpPr>
        <p:spPr>
          <a:xfrm>
            <a:off x="611188" y="2133600"/>
            <a:ext cx="7850188" cy="4535488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工法的实用性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zh-CN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该工法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适用于</a:t>
            </a:r>
            <a:endParaRPr kumimoji="0" lang="zh-CN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zh-CN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该工法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在海南省已应用于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XXXXXXXXXX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工程、</a:t>
            </a:r>
            <a:r>
              <a:rPr lang="en-US" sz="200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XXXXXXXXXX</a:t>
            </a:r>
            <a:r>
              <a:rPr lang="zh-CN" altLang="en-US" sz="200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工程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sz="200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XXXXXXXXXX</a:t>
            </a:r>
            <a:r>
              <a:rPr lang="zh-CN" altLang="en-US" sz="200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工程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kumimoji="0" lang="zh-CN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zh-CN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该工法在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                           </a:t>
            </a:r>
            <a:r>
              <a:rPr kumimoji="0" lang="zh-CN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中有较好的推广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应用</a:t>
            </a:r>
            <a:r>
              <a:rPr kumimoji="0" lang="zh-CN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价值。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   </a:t>
            </a:r>
            <a:endParaRPr kumimoji="0" lang="zh-CN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b" anchorCtr="0"/>
          <a:p>
            <a:pPr algn="ctr">
              <a:buNone/>
            </a:pPr>
            <a:r>
              <a:rPr lang="en-US" sz="3600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XXXXXXXXXXXXXX</a:t>
            </a:r>
            <a:r>
              <a:rPr lang="zh-CN" altLang="en-US" sz="3600" b="1" dirty="0">
                <a:latin typeface="Times New Roman" panose="02020603050405020304" pitchFamily="18" charset="0"/>
                <a:ea typeface="微软雅黑" panose="020B0503020204020204" pitchFamily="34" charset="-122"/>
                <a:sym typeface="+mn-ea"/>
              </a:rPr>
              <a:t>工法</a:t>
            </a:r>
            <a:endParaRPr lang="zh-CN" altLang="en-US" sz="3600" dirty="0"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971550" y="2133600"/>
            <a:ext cx="7345363" cy="41148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工法的效益性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该工法</a:t>
            </a:r>
            <a:endParaRPr kumimoji="0" lang="zh-CN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zh-CN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zh-CN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具有</a:t>
            </a:r>
            <a:r>
              <a:rPr kumimoji="0" lang="zh-CN" altLang="zh-CN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较高的社会效益与经济效益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DYyOGJhMGEyZTRlYzU5ODEwNzk4N2RiZjc0YjNhNDMifQ=="/>
</p:tagLst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385D8A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altLang="zh-CN" sz="18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385D8A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altLang="zh-CN" sz="18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385D8A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altLang="zh-CN" sz="18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385D8A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altLang="zh-CN" sz="18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454</Words>
  <Application>WPS 演示</Application>
  <PresentationFormat>全屏显示(4:3)</PresentationFormat>
  <Paragraphs>85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Calibri</vt:lpstr>
      <vt:lpstr>Tahoma</vt:lpstr>
      <vt:lpstr>Times New Roman</vt:lpstr>
      <vt:lpstr>微软雅黑</vt:lpstr>
      <vt:lpstr>Arial Unicode MS</vt:lpstr>
      <vt:lpstr>华文行楷</vt:lpstr>
      <vt:lpstr>Blends</vt:lpstr>
      <vt:lpstr>1_Blends</vt:lpstr>
      <vt:lpstr>PowerPoint 演示文稿</vt:lpstr>
      <vt:lpstr>PowerPoint 演示文稿</vt:lpstr>
      <vt:lpstr>PowerPoint 演示文稿</vt:lpstr>
      <vt:lpstr>PowerPoint 演示文稿</vt:lpstr>
      <vt:lpstr>XXXXXXXXXXXXX工法</vt:lpstr>
      <vt:lpstr>PowerPoint 演示文稿</vt:lpstr>
      <vt:lpstr>XXXXXXXXXXXXXX工法</vt:lpstr>
      <vt:lpstr>PowerPoint 演示文稿</vt:lpstr>
      <vt:lpstr>PowerPoint 演示文稿</vt:lpstr>
      <vt:lpstr>001 无人机精准展放导引绳施工工法</vt:lpstr>
      <vt:lpstr>PowerPoint 演示文稿</vt:lpstr>
    </vt:vector>
  </TitlesOfParts>
  <Company>Http://BBs.PoVoP.CoM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培训演示文稿</dc:title>
  <dc:creator>系统大玩家</dc:creator>
  <cp:lastModifiedBy>Administrator</cp:lastModifiedBy>
  <cp:revision>1556</cp:revision>
  <dcterms:created xsi:type="dcterms:W3CDTF">2008-12-22T01:20:46Z</dcterms:created>
  <dcterms:modified xsi:type="dcterms:W3CDTF">2022-07-18T11:37:16Z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TC062561682052</vt:lpwstr>
  </property>
  <property fmtid="{D5CDD505-2E9C-101B-9397-08002B2CF9AE}" pid="3" name="KSOProductBuildVer">
    <vt:lpwstr>2052-11.1.0.11830</vt:lpwstr>
  </property>
  <property fmtid="{D5CDD505-2E9C-101B-9397-08002B2CF9AE}" pid="4" name="ICV">
    <vt:lpwstr>0DAACF9A83C94F719396590323BAA5BB</vt:lpwstr>
  </property>
</Properties>
</file>